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9"/>
  </p:notesMasterIdLst>
  <p:sldIdLst>
    <p:sldId id="256" r:id="rId2"/>
    <p:sldId id="258" r:id="rId3"/>
    <p:sldId id="265" r:id="rId4"/>
    <p:sldId id="269" r:id="rId5"/>
    <p:sldId id="266" r:id="rId6"/>
    <p:sldId id="264" r:id="rId7"/>
    <p:sldId id="273" r:id="rId8"/>
    <p:sldId id="259" r:id="rId9"/>
    <p:sldId id="268" r:id="rId10"/>
    <p:sldId id="272" r:id="rId11"/>
    <p:sldId id="257" r:id="rId12"/>
    <p:sldId id="263" r:id="rId13"/>
    <p:sldId id="270" r:id="rId14"/>
    <p:sldId id="267" r:id="rId15"/>
    <p:sldId id="260" r:id="rId16"/>
    <p:sldId id="262" r:id="rId17"/>
    <p:sldId id="26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992" autoAdjust="0"/>
    <p:restoredTop sz="94660"/>
  </p:normalViewPr>
  <p:slideViewPr>
    <p:cSldViewPr snapToGrid="0">
      <p:cViewPr varScale="1">
        <p:scale>
          <a:sx n="88" d="100"/>
          <a:sy n="88" d="100"/>
        </p:scale>
        <p:origin x="120" y="29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403AB6-9BFE-435D-B529-113443EDF657}" type="datetimeFigureOut">
              <a:rPr lang="en-US" smtClean="0"/>
              <a:t>4/10/2014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4E5D01-6F2C-4B20-92C5-D6BDCD479308}" type="slidenum">
              <a:rPr lang="en-US" smtClean="0"/>
              <a:t>‹#›</a:t>
            </a:fld>
            <a:endParaRPr lang="en-US"/>
          </a:p>
        </p:txBody>
      </p:sp>
    </p:spTree>
    <p:extLst>
      <p:ext uri="{BB962C8B-B14F-4D97-AF65-F5344CB8AC3E}">
        <p14:creationId xmlns:p14="http://schemas.microsoft.com/office/powerpoint/2010/main" val="2885331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4E5D01-6F2C-4B20-92C5-D6BDCD479308}" type="slidenum">
              <a:rPr lang="en-US" smtClean="0"/>
              <a:t>1</a:t>
            </a:fld>
            <a:endParaRPr lang="en-US"/>
          </a:p>
        </p:txBody>
      </p:sp>
    </p:spTree>
    <p:extLst>
      <p:ext uri="{BB962C8B-B14F-4D97-AF65-F5344CB8AC3E}">
        <p14:creationId xmlns:p14="http://schemas.microsoft.com/office/powerpoint/2010/main" val="7699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3B70E97-2A69-468C-865D-C27924ACB36E}"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862123439"/>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B70E97-2A69-468C-865D-C27924ACB36E}"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799678850"/>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B70E97-2A69-468C-865D-C27924ACB36E}"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1B272-2434-48E8-B8F0-97CA9AF5A9E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7983168"/>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B70E97-2A69-468C-865D-C27924ACB36E}"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290315297"/>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B70E97-2A69-468C-865D-C27924ACB36E}"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1B272-2434-48E8-B8F0-97CA9AF5A9E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8684444"/>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B70E97-2A69-468C-865D-C27924ACB36E}"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2352469892"/>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B70E97-2A69-468C-865D-C27924ACB36E}"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368750512"/>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B70E97-2A69-468C-865D-C27924ACB36E}"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290977638"/>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B70E97-2A69-468C-865D-C27924ACB36E}"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159147562"/>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B70E97-2A69-468C-865D-C27924ACB36E}" type="datetimeFigureOut">
              <a:rPr lang="en-US" smtClean="0"/>
              <a:t>4/10/2014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3737834210"/>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3B70E97-2A69-468C-865D-C27924ACB36E}" type="datetimeFigureOut">
              <a:rPr lang="en-US" smtClean="0"/>
              <a:t>4/10/2014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635861932"/>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3B70E97-2A69-468C-865D-C27924ACB36E}" type="datetimeFigureOut">
              <a:rPr lang="en-US" smtClean="0"/>
              <a:t>4/10/2014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1331013961"/>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3B70E97-2A69-468C-865D-C27924ACB36E}" type="datetimeFigureOut">
              <a:rPr lang="en-US" smtClean="0"/>
              <a:t>4/10/2014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3378916424"/>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B70E97-2A69-468C-865D-C27924ACB36E}" type="datetimeFigureOut">
              <a:rPr lang="en-US" smtClean="0"/>
              <a:t>4/10/2014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2602758332"/>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B70E97-2A69-468C-865D-C27924ACB36E}" type="datetimeFigureOut">
              <a:rPr lang="en-US" smtClean="0"/>
              <a:t>4/10/2014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E1B272-2434-48E8-B8F0-97CA9AF5A9EA}" type="slidenum">
              <a:rPr lang="en-US" smtClean="0"/>
              <a:t>‹#›</a:t>
            </a:fld>
            <a:endParaRPr lang="en-US"/>
          </a:p>
        </p:txBody>
      </p:sp>
    </p:spTree>
    <p:extLst>
      <p:ext uri="{BB962C8B-B14F-4D97-AF65-F5344CB8AC3E}">
        <p14:creationId xmlns:p14="http://schemas.microsoft.com/office/powerpoint/2010/main" val="3102422188"/>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E1B272-2434-48E8-B8F0-97CA9AF5A9EA}" type="slidenum">
              <a:rPr lang="en-US" smtClean="0"/>
              <a:t>‹#›</a:t>
            </a:fld>
            <a:endParaRPr lang="en-US"/>
          </a:p>
        </p:txBody>
      </p:sp>
      <p:sp>
        <p:nvSpPr>
          <p:cNvPr id="5" name="Date Placeholder 4"/>
          <p:cNvSpPr>
            <a:spLocks noGrp="1"/>
          </p:cNvSpPr>
          <p:nvPr>
            <p:ph type="dt" sz="half" idx="10"/>
          </p:nvPr>
        </p:nvSpPr>
        <p:spPr/>
        <p:txBody>
          <a:bodyPr/>
          <a:lstStyle/>
          <a:p>
            <a:fld id="{43B70E97-2A69-468C-865D-C27924ACB36E}" type="datetimeFigureOut">
              <a:rPr lang="en-US" smtClean="0"/>
              <a:t>4/10/2014</a:t>
            </a:fld>
            <a:endParaRPr lang="en-US"/>
          </a:p>
        </p:txBody>
      </p:sp>
    </p:spTree>
    <p:extLst>
      <p:ext uri="{BB962C8B-B14F-4D97-AF65-F5344CB8AC3E}">
        <p14:creationId xmlns:p14="http://schemas.microsoft.com/office/powerpoint/2010/main" val="2641932730"/>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3B70E97-2A69-468C-865D-C27924ACB36E}" type="datetimeFigureOut">
              <a:rPr lang="en-US" smtClean="0"/>
              <a:t>4/10/2014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8E1B272-2434-48E8-B8F0-97CA9AF5A9EA}" type="slidenum">
              <a:rPr lang="en-US" smtClean="0"/>
              <a:t>‹#›</a:t>
            </a:fld>
            <a:endParaRPr lang="en-US"/>
          </a:p>
        </p:txBody>
      </p:sp>
    </p:spTree>
    <p:extLst>
      <p:ext uri="{BB962C8B-B14F-4D97-AF65-F5344CB8AC3E}">
        <p14:creationId xmlns:p14="http://schemas.microsoft.com/office/powerpoint/2010/main" val="375444284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Skyp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hriss@entrerock.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Entré NetMonitor</a:t>
            </a:r>
            <a:endParaRPr lang="en-US" dirty="0"/>
          </a:p>
        </p:txBody>
      </p:sp>
      <p:sp>
        <p:nvSpPr>
          <p:cNvPr id="3" name="Subtitle 2"/>
          <p:cNvSpPr>
            <a:spLocks noGrp="1"/>
          </p:cNvSpPr>
          <p:nvPr>
            <p:ph type="subTitle" idx="1"/>
          </p:nvPr>
        </p:nvSpPr>
        <p:spPr/>
        <p:txBody>
          <a:bodyPr/>
          <a:lstStyle/>
          <a:p>
            <a:r>
              <a:rPr lang="en-US" dirty="0" smtClean="0"/>
              <a:t>Proactive IT monitoring, Management and support</a:t>
            </a:r>
          </a:p>
          <a:p>
            <a:r>
              <a:rPr lang="en-US" dirty="0" smtClean="0"/>
              <a:t>Think </a:t>
            </a:r>
            <a:r>
              <a:rPr lang="en-US" b="1" dirty="0" smtClean="0">
                <a:solidFill>
                  <a:schemeClr val="accent2">
                    <a:lumMod val="75000"/>
                  </a:schemeClr>
                </a:solidFill>
              </a:rPr>
              <a:t>DIFFERENT</a:t>
            </a:r>
            <a:r>
              <a:rPr lang="en-US" dirty="0" smtClean="0"/>
              <a:t> about IT</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2153" y="2398810"/>
            <a:ext cx="3021762" cy="2417410"/>
          </a:xfrm>
          <a:prstGeom prst="rect">
            <a:avLst/>
          </a:prstGeom>
          <a:ln>
            <a:noFill/>
          </a:ln>
          <a:effectLst>
            <a:softEdge rad="112500"/>
          </a:effectLst>
        </p:spPr>
      </p:pic>
    </p:spTree>
    <p:extLst>
      <p:ext uri="{BB962C8B-B14F-4D97-AF65-F5344CB8AC3E}">
        <p14:creationId xmlns:p14="http://schemas.microsoft.com/office/powerpoint/2010/main" val="3030358265"/>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65190"/>
            <a:ext cx="8596668" cy="3880773"/>
          </a:xfrm>
        </p:spPr>
        <p:txBody>
          <a:bodyPr/>
          <a:lstStyle/>
          <a:p>
            <a:r>
              <a:rPr lang="en-US" dirty="0"/>
              <a:t>The most important factor for me is that I am assured that </a:t>
            </a:r>
            <a:r>
              <a:rPr lang="en-US" dirty="0" smtClean="0"/>
              <a:t>Entré </a:t>
            </a:r>
            <a:r>
              <a:rPr lang="en-US" dirty="0"/>
              <a:t>knows what is going on with our network on a 24/7 basis, </a:t>
            </a:r>
            <a:r>
              <a:rPr lang="en-US" dirty="0" smtClean="0"/>
              <a:t>and </a:t>
            </a:r>
            <a:r>
              <a:rPr lang="en-US" dirty="0"/>
              <a:t>addresses items before I am </a:t>
            </a:r>
            <a:r>
              <a:rPr lang="en-US" dirty="0" smtClean="0"/>
              <a:t>aware. This </a:t>
            </a:r>
            <a:r>
              <a:rPr lang="en-US" dirty="0"/>
              <a:t>has saved our staff time dealing with IT issues,  allowing us to better spend our time caring for our </a:t>
            </a:r>
            <a:r>
              <a:rPr lang="en-US" dirty="0" smtClean="0"/>
              <a:t>residents</a:t>
            </a:r>
          </a:p>
          <a:p>
            <a:pPr marL="0" indent="0">
              <a:buNone/>
            </a:pPr>
            <a:endParaRPr lang="en-US" dirty="0"/>
          </a:p>
          <a:p>
            <a:pPr lvl="8"/>
            <a:r>
              <a:rPr lang="en-US" dirty="0" smtClean="0"/>
              <a:t>Mark Ticknor, Wesley Willows Retirement Center</a:t>
            </a:r>
            <a:endParaRPr lang="en-US" dirty="0"/>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spTree>
    <p:extLst>
      <p:ext uri="{BB962C8B-B14F-4D97-AF65-F5344CB8AC3E}">
        <p14:creationId xmlns:p14="http://schemas.microsoft.com/office/powerpoint/2010/main" val="1121381786"/>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2">
                    <a:lumMod val="75000"/>
                  </a:schemeClr>
                </a:solidFill>
              </a:rPr>
              <a:t>Patch Management </a:t>
            </a:r>
            <a:r>
              <a:rPr lang="en-US" dirty="0" smtClean="0"/>
              <a:t>– Who’s managing your updates?</a:t>
            </a:r>
            <a:r>
              <a:rPr lang="en-US" dirty="0"/>
              <a:t/>
            </a:r>
            <a:br>
              <a:rPr lang="en-US" dirty="0"/>
            </a:br>
            <a:endParaRPr lang="en-US" dirty="0"/>
          </a:p>
        </p:txBody>
      </p:sp>
      <p:sp>
        <p:nvSpPr>
          <p:cNvPr id="3" name="Content Placeholder 2"/>
          <p:cNvSpPr>
            <a:spLocks noGrp="1"/>
          </p:cNvSpPr>
          <p:nvPr>
            <p:ph idx="1"/>
          </p:nvPr>
        </p:nvSpPr>
        <p:spPr>
          <a:xfrm>
            <a:off x="677334" y="2160589"/>
            <a:ext cx="4809066" cy="3880773"/>
          </a:xfrm>
        </p:spPr>
        <p:txBody>
          <a:bodyPr/>
          <a:lstStyle/>
          <a:p>
            <a:r>
              <a:rPr lang="en-US" b="1" dirty="0">
                <a:solidFill>
                  <a:schemeClr val="accent2">
                    <a:lumMod val="75000"/>
                  </a:schemeClr>
                </a:solidFill>
              </a:rPr>
              <a:t>Managed Security </a:t>
            </a:r>
            <a:r>
              <a:rPr lang="en-US" dirty="0"/>
              <a:t>helps to protect your systems, minimize data theft and safeguard your </a:t>
            </a:r>
            <a:r>
              <a:rPr lang="en-US" dirty="0" smtClean="0"/>
              <a:t>business</a:t>
            </a:r>
          </a:p>
          <a:p>
            <a:r>
              <a:rPr lang="en-US" dirty="0" smtClean="0"/>
              <a:t>Install patches and updates when you’re ready – while ensuring everyone is completely up to date and quickly identifying venerable areas on the network</a:t>
            </a:r>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pic>
        <p:nvPicPr>
          <p:cNvPr id="6" name="Picture 5"/>
          <p:cNvPicPr>
            <a:picLocks noChangeAspect="1"/>
          </p:cNvPicPr>
          <p:nvPr/>
        </p:nvPicPr>
        <p:blipFill>
          <a:blip r:embed="rId3"/>
          <a:stretch>
            <a:fillRect/>
          </a:stretch>
        </p:blipFill>
        <p:spPr>
          <a:xfrm>
            <a:off x="5486400" y="2160590"/>
            <a:ext cx="5951898" cy="3456440"/>
          </a:xfrm>
          <a:prstGeom prst="rect">
            <a:avLst/>
          </a:prstGeom>
        </p:spPr>
      </p:pic>
    </p:spTree>
    <p:extLst>
      <p:ext uri="{BB962C8B-B14F-4D97-AF65-F5344CB8AC3E}">
        <p14:creationId xmlns:p14="http://schemas.microsoft.com/office/powerpoint/2010/main" val="999228881"/>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accent2">
                    <a:lumMod val="75000"/>
                  </a:schemeClr>
                </a:solidFill>
              </a:rPr>
              <a:t>Patch Management </a:t>
            </a:r>
            <a:r>
              <a:rPr lang="en-US" sz="3200" dirty="0" smtClean="0"/>
              <a:t>– who's managing your updates? Patch Tuesday Edition</a:t>
            </a:r>
            <a:endParaRPr lang="en-US" sz="3200" dirty="0"/>
          </a:p>
        </p:txBody>
      </p:sp>
      <p:sp>
        <p:nvSpPr>
          <p:cNvPr id="3" name="Content Placeholder 2"/>
          <p:cNvSpPr>
            <a:spLocks noGrp="1"/>
          </p:cNvSpPr>
          <p:nvPr>
            <p:ph idx="1"/>
          </p:nvPr>
        </p:nvSpPr>
        <p:spPr/>
        <p:txBody>
          <a:bodyPr/>
          <a:lstStyle/>
          <a:p>
            <a:r>
              <a:rPr lang="en-US" dirty="0"/>
              <a:t>In August 2007, </a:t>
            </a:r>
            <a:r>
              <a:rPr lang="en-US" dirty="0">
                <a:hlinkClick r:id="rId2" tooltip="Skype"/>
              </a:rPr>
              <a:t>Skype</a:t>
            </a:r>
            <a:r>
              <a:rPr lang="en-US" dirty="0"/>
              <a:t> experienced a two-day outage following Patch Tuesday; according to Skype this was caused by a previously unidentified software bug exposed by an abnormally high number of restarts. Application of patches released on Patch Tuesday by a large number of users at the same time was identified as the cause of the high number of restarts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spTree>
    <p:extLst>
      <p:ext uri="{BB962C8B-B14F-4D97-AF65-F5344CB8AC3E}">
        <p14:creationId xmlns:p14="http://schemas.microsoft.com/office/powerpoint/2010/main" val="646224235"/>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65190"/>
            <a:ext cx="8596668" cy="3880773"/>
          </a:xfrm>
        </p:spPr>
        <p:txBody>
          <a:bodyPr/>
          <a:lstStyle/>
          <a:p>
            <a:r>
              <a:rPr lang="en-US" dirty="0"/>
              <a:t>I like NetMonitor because sometimes it allows </a:t>
            </a:r>
            <a:r>
              <a:rPr lang="en-US" dirty="0" smtClean="0"/>
              <a:t>Entre </a:t>
            </a:r>
            <a:r>
              <a:rPr lang="en-US" dirty="0"/>
              <a:t>to be aware of potential issues before it even affects </a:t>
            </a:r>
            <a:r>
              <a:rPr lang="en-US" dirty="0" smtClean="0"/>
              <a:t>us. It’s </a:t>
            </a:r>
            <a:r>
              <a:rPr lang="en-US" dirty="0"/>
              <a:t>a very proactive approach to handling IT issues, really before they even become issues to the customer</a:t>
            </a:r>
            <a:r>
              <a:rPr lang="en-US" dirty="0" smtClean="0"/>
              <a:t>!</a:t>
            </a:r>
          </a:p>
          <a:p>
            <a:endParaRPr lang="en-US" dirty="0"/>
          </a:p>
          <a:p>
            <a:pPr lvl="8"/>
            <a:r>
              <a:rPr lang="en-US" dirty="0" smtClean="0"/>
              <a:t>Michelle </a:t>
            </a:r>
            <a:r>
              <a:rPr lang="en-US" dirty="0" err="1" smtClean="0"/>
              <a:t>Gerke</a:t>
            </a:r>
            <a:r>
              <a:rPr lang="en-US" dirty="0" smtClean="0"/>
              <a:t>, Byron Forest Preserve</a:t>
            </a:r>
            <a:endParaRPr lang="en-US" dirty="0"/>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spTree>
    <p:extLst>
      <p:ext uri="{BB962C8B-B14F-4D97-AF65-F5344CB8AC3E}">
        <p14:creationId xmlns:p14="http://schemas.microsoft.com/office/powerpoint/2010/main" val="3504586800"/>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7334" y="777387"/>
            <a:ext cx="3854528" cy="1278466"/>
          </a:xfrm>
        </p:spPr>
        <p:txBody>
          <a:bodyPr/>
          <a:lstStyle/>
          <a:p>
            <a:r>
              <a:rPr lang="en-US" dirty="0" smtClean="0"/>
              <a:t>Think </a:t>
            </a:r>
            <a:r>
              <a:rPr lang="en-US" b="1" dirty="0" smtClean="0">
                <a:solidFill>
                  <a:schemeClr val="accent2">
                    <a:lumMod val="75000"/>
                  </a:schemeClr>
                </a:solidFill>
              </a:rPr>
              <a:t>DIFFERENT </a:t>
            </a:r>
            <a:r>
              <a:rPr lang="en-US" dirty="0" smtClean="0"/>
              <a:t>about IT</a:t>
            </a:r>
            <a:endParaRPr lang="en-US" dirty="0"/>
          </a:p>
        </p:txBody>
      </p:sp>
      <p:sp>
        <p:nvSpPr>
          <p:cNvPr id="7" name="Text Placeholder 6"/>
          <p:cNvSpPr>
            <a:spLocks noGrp="1"/>
          </p:cNvSpPr>
          <p:nvPr>
            <p:ph type="body" sz="half" idx="2"/>
          </p:nvPr>
        </p:nvSpPr>
        <p:spPr>
          <a:xfrm>
            <a:off x="677334" y="2236156"/>
            <a:ext cx="3854528" cy="2584449"/>
          </a:xfrm>
        </p:spPr>
        <p:txBody>
          <a:bodyPr/>
          <a:lstStyle/>
          <a:p>
            <a:r>
              <a:rPr lang="en-US" dirty="0" smtClean="0"/>
              <a:t>Focus on your business, we will focus on its health! Let the data drive decisions and budgets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pic>
        <p:nvPicPr>
          <p:cNvPr id="1028" name="Picture 4" descr="http://courtesycomputers.com/images/pagetext_images/network-managem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7624" y="1615001"/>
            <a:ext cx="4066182" cy="3124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5113706"/>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2">
                    <a:lumMod val="75000"/>
                  </a:schemeClr>
                </a:solidFill>
              </a:rPr>
              <a:t>Managed Antivirus </a:t>
            </a:r>
            <a:r>
              <a:rPr lang="en-US" dirty="0"/>
              <a:t>- </a:t>
            </a:r>
            <a:r>
              <a:rPr lang="en-US" dirty="0" smtClean="0"/>
              <a:t>Highly </a:t>
            </a:r>
            <a:r>
              <a:rPr lang="en-US" dirty="0"/>
              <a:t>effective virus </a:t>
            </a:r>
            <a:r>
              <a:rPr lang="en-US" dirty="0" smtClean="0"/>
              <a:t>protection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Let Entré </a:t>
            </a:r>
            <a:r>
              <a:rPr lang="en-US" b="1" dirty="0" smtClean="0">
                <a:solidFill>
                  <a:schemeClr val="accent2">
                    <a:lumMod val="75000"/>
                  </a:schemeClr>
                </a:solidFill>
              </a:rPr>
              <a:t>NetMonitor</a:t>
            </a:r>
            <a:r>
              <a:rPr lang="en-US" dirty="0" smtClean="0"/>
              <a:t> manage Quarantines, threats and updates for your Anti-Virus solution</a:t>
            </a:r>
          </a:p>
          <a:p>
            <a:r>
              <a:rPr lang="en-US" dirty="0" smtClean="0"/>
              <a:t>Scalable, month by month fixed costs to AV, ensuring all users are protected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spTree>
    <p:extLst>
      <p:ext uri="{BB962C8B-B14F-4D97-AF65-F5344CB8AC3E}">
        <p14:creationId xmlns:p14="http://schemas.microsoft.com/office/powerpoint/2010/main" val="2097301411"/>
      </p:ext>
    </p:extLst>
  </p:cSld>
  <p:clrMapOvr>
    <a:masterClrMapping/>
  </p:clrMapOvr>
  <mc:AlternateContent xmlns:mc="http://schemas.openxmlformats.org/markup-compatibility/2006">
    <mc:Choice xmlns:p14="http://schemas.microsoft.com/office/powerpoint/2010/main" Requires="p14">
      <p:transition spd="slow" p14:dur="10000" advClick="0" advTm="15000"/>
    </mc:Choice>
    <mc:Fallback>
      <p:transition spd="slow" advClick="0" advTm="15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Think </a:t>
            </a:r>
            <a:r>
              <a:rPr lang="en-US" b="1" dirty="0" smtClean="0">
                <a:solidFill>
                  <a:schemeClr val="accent2">
                    <a:lumMod val="75000"/>
                  </a:schemeClr>
                </a:solidFill>
              </a:rPr>
              <a:t>DIFFERENT</a:t>
            </a:r>
            <a:r>
              <a:rPr lang="en-US" dirty="0" smtClean="0"/>
              <a:t> about IT </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74872" y="1119327"/>
            <a:ext cx="4601590" cy="3681273"/>
          </a:xfrm>
          <a:prstGeom prst="rect">
            <a:avLst/>
          </a:prstGeom>
          <a:ln>
            <a:noFill/>
          </a:ln>
          <a:effectLst>
            <a:softEdge rad="112500"/>
          </a:effectLst>
        </p:spPr>
      </p:pic>
    </p:spTree>
    <p:extLst>
      <p:ext uri="{BB962C8B-B14F-4D97-AF65-F5344CB8AC3E}">
        <p14:creationId xmlns:p14="http://schemas.microsoft.com/office/powerpoint/2010/main" val="1206775972"/>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dirty="0" smtClean="0"/>
              <a:t>Getting </a:t>
            </a:r>
            <a:r>
              <a:rPr lang="en-US" sz="3100" dirty="0"/>
              <a:t>your network protected is easy. There is no hardware to install or any training required. Call Entré Computer Solutions to schedule a consultation for your company </a:t>
            </a:r>
            <a:r>
              <a:rPr lang="en-US" sz="3100" dirty="0" smtClean="0"/>
              <a:t>today</a:t>
            </a:r>
            <a:br>
              <a:rPr lang="en-US" sz="3100" dirty="0" smtClean="0"/>
            </a:br>
            <a:r>
              <a:rPr lang="en-US" dirty="0"/>
              <a:t/>
            </a:r>
            <a:br>
              <a:rPr lang="en-US" dirty="0"/>
            </a:br>
            <a:r>
              <a:rPr lang="en-US" sz="2700" dirty="0"/>
              <a:t>Chris Soutar</a:t>
            </a:r>
            <a:br>
              <a:rPr lang="en-US" sz="2700" dirty="0"/>
            </a:br>
            <a:r>
              <a:rPr lang="en-US" sz="2700" u="sng" dirty="0">
                <a:solidFill>
                  <a:schemeClr val="accent2">
                    <a:lumMod val="75000"/>
                  </a:schemeClr>
                </a:solidFill>
                <a:hlinkClick r:id="rId2"/>
              </a:rPr>
              <a:t>chriss@entrerock.com</a:t>
            </a:r>
            <a:r>
              <a:rPr lang="en-US" sz="2700" dirty="0">
                <a:solidFill>
                  <a:schemeClr val="accent2">
                    <a:lumMod val="75000"/>
                  </a:schemeClr>
                </a:solidFill>
              </a:rPr>
              <a:t> </a:t>
            </a:r>
            <a:r>
              <a:rPr lang="en-US" sz="2700" dirty="0"/>
              <a:t/>
            </a:r>
            <a:br>
              <a:rPr lang="en-US" sz="2700" dirty="0"/>
            </a:br>
            <a:r>
              <a:rPr lang="en-US" sz="2700" dirty="0"/>
              <a:t>815.399.5664</a:t>
            </a:r>
            <a:br>
              <a:rPr lang="en-US" sz="2700" dirty="0"/>
            </a:br>
            <a:r>
              <a:rPr lang="en-US" sz="2700" dirty="0"/>
              <a:t>Entré NetMonitor Practice Manager</a:t>
            </a:r>
            <a:r>
              <a:rPr lang="en-US" dirty="0"/>
              <a:t/>
            </a:r>
            <a:br>
              <a:rPr lang="en-US" dirty="0"/>
            </a:b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77334" y="4443153"/>
            <a:ext cx="3017520" cy="2414847"/>
          </a:xfrm>
          <a:prstGeom prst="rect">
            <a:avLst/>
          </a:prstGeom>
          <a:ln>
            <a:noFill/>
          </a:ln>
          <a:effectLst>
            <a:softEdge rad="112500"/>
          </a:effectLst>
        </p:spPr>
      </p:pic>
    </p:spTree>
    <p:extLst>
      <p:ext uri="{BB962C8B-B14F-4D97-AF65-F5344CB8AC3E}">
        <p14:creationId xmlns:p14="http://schemas.microsoft.com/office/powerpoint/2010/main" val="1363550696"/>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2">
                    <a:lumMod val="75000"/>
                  </a:schemeClr>
                </a:solidFill>
              </a:rPr>
              <a:t>Remote Monitoring </a:t>
            </a:r>
            <a:r>
              <a:rPr lang="en-US" dirty="0"/>
              <a:t>- stay ahead when it comes to availability, performance and user experience problems</a:t>
            </a:r>
            <a:br>
              <a:rPr lang="en-US" dirty="0"/>
            </a:br>
            <a:endParaRPr lang="en-US" dirty="0"/>
          </a:p>
        </p:txBody>
      </p:sp>
      <p:sp>
        <p:nvSpPr>
          <p:cNvPr id="3" name="Content Placeholder 2"/>
          <p:cNvSpPr>
            <a:spLocks noGrp="1"/>
          </p:cNvSpPr>
          <p:nvPr>
            <p:ph idx="1"/>
          </p:nvPr>
        </p:nvSpPr>
        <p:spPr/>
        <p:txBody>
          <a:bodyPr/>
          <a:lstStyle/>
          <a:p>
            <a:r>
              <a:rPr lang="en-US" dirty="0" smtClean="0"/>
              <a:t>Manage and monitor vital information pertaining to Servers, SAN’s, Workstations and SNMP enabled devices </a:t>
            </a:r>
          </a:p>
          <a:p>
            <a:r>
              <a:rPr lang="en-US" dirty="0" smtClean="0"/>
              <a:t>Dedicated Help Desk Technician monitors the performance and health of your network. Entré provides Bi-Annual Reviews of your networks health and helps to budget growth, performance and stability</a:t>
            </a:r>
          </a:p>
          <a:p>
            <a:r>
              <a:rPr lang="en-US" dirty="0" smtClean="0"/>
              <a:t>Minimize downtime with real-time alerts</a:t>
            </a:r>
          </a:p>
          <a:p>
            <a:endParaRPr lang="en-US" dirty="0" smtClean="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spTree>
    <p:extLst>
      <p:ext uri="{BB962C8B-B14F-4D97-AF65-F5344CB8AC3E}">
        <p14:creationId xmlns:p14="http://schemas.microsoft.com/office/powerpoint/2010/main" val="3753998920"/>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2">
                    <a:lumMod val="75000"/>
                  </a:schemeClr>
                </a:solidFill>
              </a:rPr>
              <a:t>Remote Monitoring </a:t>
            </a:r>
            <a:r>
              <a:rPr lang="en-US" dirty="0"/>
              <a:t>- stay ahead when it comes to availability, performance and user experience problems</a:t>
            </a:r>
          </a:p>
        </p:txBody>
      </p:sp>
      <p:sp>
        <p:nvSpPr>
          <p:cNvPr id="3" name="Content Placeholder 2"/>
          <p:cNvSpPr>
            <a:spLocks noGrp="1"/>
          </p:cNvSpPr>
          <p:nvPr>
            <p:ph idx="1"/>
          </p:nvPr>
        </p:nvSpPr>
        <p:spPr/>
        <p:txBody>
          <a:bodyPr/>
          <a:lstStyle/>
          <a:p>
            <a:r>
              <a:rPr lang="en-US" dirty="0" smtClean="0"/>
              <a:t>Monitor the health of your server’s hardware including power supplies and hard drives by receiving alerts before they fail</a:t>
            </a:r>
          </a:p>
          <a:p>
            <a:r>
              <a:rPr lang="en-US" dirty="0" smtClean="0"/>
              <a:t>Improve productivity by having the reporting tools needed to add additional resources based on monthly reporting</a:t>
            </a:r>
          </a:p>
          <a:p>
            <a:r>
              <a:rPr lang="en-US" dirty="0" smtClean="0"/>
              <a:t>Analyze risks and threats with Hacker Check reporting</a:t>
            </a:r>
          </a:p>
          <a:p>
            <a:r>
              <a:rPr lang="en-US" dirty="0" smtClean="0"/>
              <a:t>Monday through Friday, 8x5 monitoring with 24/7 alerting on critical hardware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spTree>
    <p:extLst>
      <p:ext uri="{BB962C8B-B14F-4D97-AF65-F5344CB8AC3E}">
        <p14:creationId xmlns:p14="http://schemas.microsoft.com/office/powerpoint/2010/main" val="4082479733"/>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224418"/>
            <a:ext cx="8596668" cy="3880773"/>
          </a:xfrm>
        </p:spPr>
        <p:txBody>
          <a:bodyPr/>
          <a:lstStyle/>
          <a:p>
            <a:r>
              <a:rPr lang="en-US" dirty="0" err="1" smtClean="0"/>
              <a:t>Entre’s</a:t>
            </a:r>
            <a:r>
              <a:rPr lang="en-US" dirty="0" smtClean="0"/>
              <a:t> </a:t>
            </a:r>
            <a:r>
              <a:rPr lang="en-US" dirty="0"/>
              <a:t>NetMonitor service allows us to be proactive in making our hardware and software decisions.  Immediate alerts give us the information we need to promptly uncover an issue and implement an efficient and effective solution.  Knowing that our server is being monitored around the clock gives us peace of mind and allows us to spend more time on our </a:t>
            </a:r>
            <a:r>
              <a:rPr lang="en-US" dirty="0" smtClean="0"/>
              <a:t>customers</a:t>
            </a:r>
          </a:p>
          <a:p>
            <a:endParaRPr lang="en-US" dirty="0"/>
          </a:p>
          <a:p>
            <a:pPr lvl="8"/>
            <a:r>
              <a:rPr lang="en-US" dirty="0" smtClean="0"/>
              <a:t>Austin Larson, Rockford Map Publishers</a:t>
            </a:r>
            <a:endParaRPr lang="en-US" dirty="0"/>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spTree>
    <p:extLst>
      <p:ext uri="{BB962C8B-B14F-4D97-AF65-F5344CB8AC3E}">
        <p14:creationId xmlns:p14="http://schemas.microsoft.com/office/powerpoint/2010/main" val="1710238247"/>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83551"/>
            <a:ext cx="8596668" cy="1320800"/>
          </a:xfrm>
        </p:spPr>
        <p:txBody>
          <a:bodyPr>
            <a:normAutofit fontScale="90000"/>
          </a:bodyPr>
          <a:lstStyle/>
          <a:p>
            <a:r>
              <a:rPr lang="en-US" b="1" dirty="0">
                <a:solidFill>
                  <a:schemeClr val="accent2">
                    <a:lumMod val="75000"/>
                  </a:schemeClr>
                </a:solidFill>
              </a:rPr>
              <a:t>Managed Workstations</a:t>
            </a:r>
            <a:r>
              <a:rPr lang="en-US" dirty="0">
                <a:solidFill>
                  <a:schemeClr val="accent2">
                    <a:lumMod val="75000"/>
                  </a:schemeClr>
                </a:solidFill>
              </a:rPr>
              <a:t> </a:t>
            </a:r>
            <a:r>
              <a:rPr lang="en-US" dirty="0"/>
              <a:t>helps look after your </a:t>
            </a:r>
            <a:r>
              <a:rPr lang="en-US" dirty="0" smtClean="0"/>
              <a:t>PC’s health and updates</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smtClean="0"/>
              <a:t>Take </a:t>
            </a:r>
            <a:r>
              <a:rPr lang="en-US" dirty="0"/>
              <a:t>Control™ remote access—Entré can take control of your server and PC’s to solve the issues using our Help Desk Technician or Technical Engineer</a:t>
            </a:r>
          </a:p>
          <a:p>
            <a:pPr lvl="0"/>
            <a:r>
              <a:rPr lang="en-US" dirty="0"/>
              <a:t>Patch Management </a:t>
            </a:r>
          </a:p>
          <a:p>
            <a:pPr lvl="0"/>
            <a:r>
              <a:rPr lang="en-US" dirty="0"/>
              <a:t>Highlight potential risks</a:t>
            </a:r>
          </a:p>
          <a:p>
            <a:pPr lvl="0"/>
            <a:r>
              <a:rPr lang="en-US" dirty="0" smtClean="0"/>
              <a:t>Enhance performance, reduce downtime</a:t>
            </a:r>
            <a:endParaRPr lang="en-US" dirty="0"/>
          </a:p>
          <a:p>
            <a:pPr lvl="0"/>
            <a:r>
              <a:rPr lang="en-US" dirty="0" smtClean="0"/>
              <a:t>Help </a:t>
            </a:r>
            <a:r>
              <a:rPr lang="en-US" dirty="0"/>
              <a:t>Desk—Monday-Friday (8AM-5PM) Support only a phone call away</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spTree>
    <p:extLst>
      <p:ext uri="{BB962C8B-B14F-4D97-AF65-F5344CB8AC3E}">
        <p14:creationId xmlns:p14="http://schemas.microsoft.com/office/powerpoint/2010/main" val="875128054"/>
      </p:ext>
    </p:extLst>
  </p:cSld>
  <p:clrMapOvr>
    <a:masterClrMapping/>
  </p:clrMapOvr>
  <mc:AlternateContent xmlns:mc="http://schemas.openxmlformats.org/markup-compatibility/2006" xmlns:p14="http://schemas.microsoft.com/office/powerpoint/2010/main">
    <mc:Choice Requires="p14">
      <p:transition p14:dur="0" advClick="0" advTm="11000"/>
    </mc:Choice>
    <mc:Fallback xmlns="">
      <p:transition advClick="0" advTm="11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it really cost to own a PC?</a:t>
            </a:r>
            <a:endParaRPr lang="en-US" dirty="0"/>
          </a:p>
        </p:txBody>
      </p:sp>
      <p:pic>
        <p:nvPicPr>
          <p:cNvPr id="1026" name="Picture 2" descr="http://www.networkalliance.com/sites/default/files/IT_spending_pie_chart.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0056" y="1458120"/>
            <a:ext cx="5589248" cy="491490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stretch>
            <a:fillRect/>
          </a:stretch>
        </p:blipFill>
        <p:spPr>
          <a:xfrm>
            <a:off x="5758543" y="1458120"/>
            <a:ext cx="5591175" cy="3162300"/>
          </a:xfrm>
          <a:prstGeom prst="rect">
            <a:avLst/>
          </a:prstGeom>
        </p:spPr>
      </p:pic>
      <p:sp>
        <p:nvSpPr>
          <p:cNvPr id="4" name="TextBox 3"/>
          <p:cNvSpPr txBox="1"/>
          <p:nvPr/>
        </p:nvSpPr>
        <p:spPr>
          <a:xfrm>
            <a:off x="6426162" y="4408715"/>
            <a:ext cx="3367911" cy="646331"/>
          </a:xfrm>
          <a:prstGeom prst="rect">
            <a:avLst/>
          </a:prstGeom>
          <a:noFill/>
        </p:spPr>
        <p:txBody>
          <a:bodyPr wrap="square" rtlCol="0">
            <a:spAutoFit/>
          </a:bodyPr>
          <a:lstStyle/>
          <a:p>
            <a:pPr lvl="1"/>
            <a:r>
              <a:rPr lang="en-US" dirty="0"/>
              <a:t>             </a:t>
            </a:r>
            <a:r>
              <a:rPr lang="en-US" dirty="0" smtClean="0"/>
              <a:t>Source</a:t>
            </a:r>
            <a:r>
              <a:rPr lang="en-US" dirty="0"/>
              <a:t>: Gartner, 2008  </a:t>
            </a:r>
          </a:p>
        </p:txBody>
      </p:sp>
    </p:spTree>
    <p:extLst>
      <p:ext uri="{BB962C8B-B14F-4D97-AF65-F5344CB8AC3E}">
        <p14:creationId xmlns:p14="http://schemas.microsoft.com/office/powerpoint/2010/main" val="714010681"/>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65190"/>
            <a:ext cx="8596668" cy="3880773"/>
          </a:xfrm>
        </p:spPr>
        <p:txBody>
          <a:bodyPr/>
          <a:lstStyle/>
          <a:p>
            <a:r>
              <a:rPr lang="en-US" dirty="0" err="1"/>
              <a:t>Netmonitor</a:t>
            </a:r>
            <a:r>
              <a:rPr lang="en-US" dirty="0"/>
              <a:t> has been extremely helpful to our network here at Cotta Transmission. I receive prompt notification of problems with the servers and pc’s on my network so I can address the issues quickly and get help from knowledgeable techs when I need </a:t>
            </a:r>
            <a:r>
              <a:rPr lang="en-US" dirty="0" smtClean="0"/>
              <a:t>it</a:t>
            </a:r>
          </a:p>
          <a:p>
            <a:pPr marL="0" indent="0">
              <a:buNone/>
            </a:pPr>
            <a:endParaRPr lang="en-US" dirty="0"/>
          </a:p>
          <a:p>
            <a:pPr lvl="8"/>
            <a:r>
              <a:rPr lang="en-US" dirty="0"/>
              <a:t>Laura </a:t>
            </a:r>
            <a:r>
              <a:rPr lang="en-US" dirty="0" smtClean="0"/>
              <a:t>Boettcher, Cotta Transmission</a:t>
            </a:r>
            <a:endParaRPr lang="en-US" sz="1000" dirty="0"/>
          </a:p>
          <a:p>
            <a:pPr lvl="1"/>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spTree>
    <p:extLst>
      <p:ext uri="{BB962C8B-B14F-4D97-AF65-F5344CB8AC3E}">
        <p14:creationId xmlns:p14="http://schemas.microsoft.com/office/powerpoint/2010/main" val="2225108554"/>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2">
                    <a:lumMod val="75000"/>
                  </a:schemeClr>
                </a:solidFill>
              </a:rPr>
              <a:t>Asset and Inventory Tracking </a:t>
            </a:r>
            <a:r>
              <a:rPr lang="en-US" dirty="0"/>
              <a:t>- easy management and tracking of clients' software and hardware</a:t>
            </a:r>
            <a:br>
              <a:rPr lang="en-US" dirty="0"/>
            </a:br>
            <a:endParaRPr lang="en-US" dirty="0"/>
          </a:p>
        </p:txBody>
      </p:sp>
      <p:sp>
        <p:nvSpPr>
          <p:cNvPr id="3" name="Content Placeholder 2"/>
          <p:cNvSpPr>
            <a:spLocks noGrp="1"/>
          </p:cNvSpPr>
          <p:nvPr>
            <p:ph idx="1"/>
          </p:nvPr>
        </p:nvSpPr>
        <p:spPr/>
        <p:txBody>
          <a:bodyPr/>
          <a:lstStyle/>
          <a:p>
            <a:r>
              <a:rPr lang="en-US" dirty="0" smtClean="0"/>
              <a:t>Retrieve detailed hardware and software summaries of your network from one simple dashboard including Microsoft Windows Keys, Serial Numbers and hardware configurations</a:t>
            </a:r>
          </a:p>
          <a:p>
            <a:r>
              <a:rPr lang="en-US" dirty="0" smtClean="0"/>
              <a:t>Rogue software on your network? Let Entré help monitor and manage software and hardware licensing you may not be aware of on the network</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pic>
        <p:nvPicPr>
          <p:cNvPr id="6" name="Picture 5"/>
          <p:cNvPicPr>
            <a:picLocks noChangeAspect="1"/>
          </p:cNvPicPr>
          <p:nvPr/>
        </p:nvPicPr>
        <p:blipFill>
          <a:blip r:embed="rId3"/>
          <a:stretch>
            <a:fillRect/>
          </a:stretch>
        </p:blipFill>
        <p:spPr>
          <a:xfrm>
            <a:off x="3699096" y="4222087"/>
            <a:ext cx="7924800" cy="1819275"/>
          </a:xfrm>
          <a:prstGeom prst="rect">
            <a:avLst/>
          </a:prstGeom>
        </p:spPr>
      </p:pic>
    </p:spTree>
    <p:extLst>
      <p:ext uri="{BB962C8B-B14F-4D97-AF65-F5344CB8AC3E}">
        <p14:creationId xmlns:p14="http://schemas.microsoft.com/office/powerpoint/2010/main" val="3800819755"/>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03093" y="1516010"/>
            <a:ext cx="8596668" cy="1826581"/>
          </a:xfrm>
        </p:spPr>
        <p:txBody>
          <a:bodyPr>
            <a:normAutofit fontScale="90000"/>
          </a:bodyPr>
          <a:lstStyle/>
          <a:p>
            <a:r>
              <a:rPr lang="en-US" dirty="0" smtClean="0"/>
              <a:t>Did you know? Entré currently monitors 250+ servers and 900+ workstations in the Greater Rockford/Beloit Wisconsin area	</a:t>
            </a:r>
            <a:endParaRPr lang="en-US" dirty="0"/>
          </a:p>
        </p:txBody>
      </p:sp>
      <p:sp>
        <p:nvSpPr>
          <p:cNvPr id="8" name="Text Placeholder 7"/>
          <p:cNvSpPr>
            <a:spLocks noGrp="1"/>
          </p:cNvSpPr>
          <p:nvPr>
            <p:ph type="body" idx="1"/>
          </p:nvPr>
        </p:nvSpPr>
        <p:spPr>
          <a:xfrm>
            <a:off x="767487" y="3580190"/>
            <a:ext cx="8596668" cy="860400"/>
          </a:xfrm>
        </p:spPr>
        <p:txBody>
          <a:bodyPr/>
          <a:lstStyle/>
          <a:p>
            <a:r>
              <a:rPr lang="en-US" dirty="0" smtClean="0"/>
              <a:t>Think </a:t>
            </a:r>
            <a:r>
              <a:rPr lang="en-US" b="1" dirty="0" smtClean="0">
                <a:solidFill>
                  <a:schemeClr val="accent2">
                    <a:lumMod val="75000"/>
                  </a:schemeClr>
                </a:solidFill>
              </a:rPr>
              <a:t>DIFFERENT</a:t>
            </a:r>
            <a:r>
              <a:rPr lang="en-US" dirty="0" smtClean="0"/>
              <a:t> about IT </a:t>
            </a:r>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7334" y="4440590"/>
            <a:ext cx="3021762" cy="2417410"/>
          </a:xfrm>
          <a:prstGeom prst="rect">
            <a:avLst/>
          </a:prstGeom>
          <a:ln>
            <a:noFill/>
          </a:ln>
          <a:effectLst>
            <a:softEdge rad="112500"/>
          </a:effectLst>
        </p:spPr>
      </p:pic>
    </p:spTree>
    <p:extLst>
      <p:ext uri="{BB962C8B-B14F-4D97-AF65-F5344CB8AC3E}">
        <p14:creationId xmlns:p14="http://schemas.microsoft.com/office/powerpoint/2010/main" val="4124404173"/>
      </p:ext>
    </p:extLst>
  </p:cSld>
  <p:clrMapOvr>
    <a:masterClrMapping/>
  </p:clrMapOvr>
  <mc:AlternateContent xmlns:mc="http://schemas.openxmlformats.org/markup-compatibility/2006" xmlns:p14="http://schemas.microsoft.com/office/powerpoint/2010/main">
    <mc:Choice Requires="p14">
      <p:transition spd="slow" p14:dur="10000" advClick="0" advTm="11000"/>
    </mc:Choice>
    <mc:Fallback xmlns="">
      <p:transition spd="slow" advClick="0" advTm="11000"/>
    </mc:Fallback>
  </mc:AlternateContent>
</p:sld>
</file>

<file path=ppt/theme/theme1.xml><?xml version="1.0" encoding="utf-8"?>
<a:theme xmlns:a="http://schemas.openxmlformats.org/drawingml/2006/main" name="Facet">
  <a:themeElements>
    <a:clrScheme name="Custom 2">
      <a:dk1>
        <a:srgbClr val="000000"/>
      </a:dk1>
      <a:lt1>
        <a:sysClr val="window" lastClr="FFFFFF"/>
      </a:lt1>
      <a:dk2>
        <a:srgbClr val="2C3C43"/>
      </a:dk2>
      <a:lt2>
        <a:srgbClr val="EBEBEB"/>
      </a:lt2>
      <a:accent1>
        <a:srgbClr val="3A3A3A"/>
      </a:accent1>
      <a:accent2>
        <a:srgbClr val="0070C0"/>
      </a:accent2>
      <a:accent3>
        <a:srgbClr val="FFFF00"/>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602</TotalTime>
  <Words>599</Words>
  <Application>Microsoft Office PowerPoint</Application>
  <PresentationFormat>Widescreen</PresentationFormat>
  <Paragraphs>50</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Trebuchet MS</vt:lpstr>
      <vt:lpstr>Wingdings 3</vt:lpstr>
      <vt:lpstr>Facet</vt:lpstr>
      <vt:lpstr>Entré NetMonitor</vt:lpstr>
      <vt:lpstr>Remote Monitoring - stay ahead when it comes to availability, performance and user experience problems </vt:lpstr>
      <vt:lpstr>Remote Monitoring - stay ahead when it comes to availability, performance and user experience problems</vt:lpstr>
      <vt:lpstr>PowerPoint Presentation</vt:lpstr>
      <vt:lpstr>Managed Workstations helps look after your PC’s health and updates </vt:lpstr>
      <vt:lpstr>What does it really cost to own a PC?</vt:lpstr>
      <vt:lpstr>PowerPoint Presentation</vt:lpstr>
      <vt:lpstr>Asset and Inventory Tracking - easy management and tracking of clients' software and hardware </vt:lpstr>
      <vt:lpstr>Did you know? Entré currently monitors 250+ servers and 900+ workstations in the Greater Rockford/Beloit Wisconsin area </vt:lpstr>
      <vt:lpstr>PowerPoint Presentation</vt:lpstr>
      <vt:lpstr>Patch Management – Who’s managing your updates? </vt:lpstr>
      <vt:lpstr>Patch Management – who's managing your updates? Patch Tuesday Edition</vt:lpstr>
      <vt:lpstr>PowerPoint Presentation</vt:lpstr>
      <vt:lpstr>Think DIFFERENT about IT</vt:lpstr>
      <vt:lpstr>Managed Antivirus - Highly effective virus protection </vt:lpstr>
      <vt:lpstr>Think DIFFERENT about IT </vt:lpstr>
      <vt:lpstr>Getting your network protected is easy. There is no hardware to install or any training required. Call Entré Computer Solutions to schedule a consultation for your company today  Chris Soutar chriss@entrerock.com  815.399.5664 Entré NetMonitor Practice Manager </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Entré NetMonitor</dc:title>
  <dc:creator>Chris Soutar</dc:creator>
  <cp:lastModifiedBy>Chris Soutar</cp:lastModifiedBy>
  <cp:revision>24</cp:revision>
  <dcterms:created xsi:type="dcterms:W3CDTF">2014-03-17T17:04:28Z</dcterms:created>
  <dcterms:modified xsi:type="dcterms:W3CDTF">2014-04-10T19:49:53Z</dcterms:modified>
</cp:coreProperties>
</file>